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8" r:id="rId14"/>
    <p:sldId id="268" r:id="rId15"/>
    <p:sldId id="269" r:id="rId16"/>
    <p:sldId id="289" r:id="rId17"/>
    <p:sldId id="290" r:id="rId18"/>
    <p:sldId id="291" r:id="rId19"/>
    <p:sldId id="270" r:id="rId20"/>
    <p:sldId id="292" r:id="rId21"/>
    <p:sldId id="293" r:id="rId22"/>
    <p:sldId id="294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95" r:id="rId33"/>
    <p:sldId id="296" r:id="rId34"/>
    <p:sldId id="280" r:id="rId35"/>
    <p:sldId id="297" r:id="rId36"/>
    <p:sldId id="281" r:id="rId37"/>
    <p:sldId id="282" r:id="rId38"/>
    <p:sldId id="283" r:id="rId39"/>
    <p:sldId id="298" r:id="rId40"/>
    <p:sldId id="299" r:id="rId41"/>
    <p:sldId id="284" r:id="rId42"/>
    <p:sldId id="285" r:id="rId43"/>
    <p:sldId id="286" r:id="rId44"/>
    <p:sldId id="287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874639"/>
          </a:xfrm>
        </p:spPr>
        <p:txBody>
          <a:bodyPr>
            <a:normAutofit/>
          </a:bodyPr>
          <a:lstStyle/>
          <a:p>
            <a:r>
              <a:rPr lang="ru-RU" sz="4600" b="1" dirty="0" smtClean="0"/>
              <a:t>Тема: Ангины. Хронический тонзиллит</a:t>
            </a:r>
            <a:endParaRPr lang="ru-RU" sz="4600" b="1" dirty="0"/>
          </a:p>
        </p:txBody>
      </p:sp>
    </p:spTree>
    <p:extLst>
      <p:ext uri="{BB962C8B-B14F-4D97-AF65-F5344CB8AC3E}">
        <p14:creationId xmlns:p14="http://schemas.microsoft.com/office/powerpoint/2010/main" val="414512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Физиология миндалин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1.Гуморальный иммунитет.</a:t>
            </a:r>
          </a:p>
          <a:p>
            <a:pPr marL="0" indent="0">
              <a:buNone/>
            </a:pPr>
            <a:r>
              <a:rPr lang="ru-RU" dirty="0"/>
              <a:t>	2.Клеточный иммунитет.</a:t>
            </a:r>
          </a:p>
          <a:p>
            <a:pPr marL="0" indent="0">
              <a:buNone/>
            </a:pPr>
            <a:r>
              <a:rPr lang="ru-RU" dirty="0"/>
              <a:t>	3.Биозащита (неспецифическая резистентность: лизоцим, В-лизины, интерферон).</a:t>
            </a:r>
          </a:p>
          <a:p>
            <a:pPr marL="0" indent="0">
              <a:buNone/>
            </a:pPr>
            <a:r>
              <a:rPr lang="ru-RU" dirty="0"/>
              <a:t>	4.Рецепторная функция.</a:t>
            </a:r>
          </a:p>
          <a:p>
            <a:pPr marL="0" indent="0">
              <a:buNone/>
            </a:pPr>
            <a:r>
              <a:rPr lang="ru-RU" dirty="0"/>
              <a:t>	5.Кроветворная функция.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02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Возбудители ангин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■	Высеваются чаще при ангинах: В- гемолитический стрептококк, золотистый стафилококк.</a:t>
            </a:r>
          </a:p>
          <a:p>
            <a:pPr marL="0" indent="0">
              <a:buNone/>
            </a:pPr>
            <a:r>
              <a:rPr lang="ru-RU" dirty="0"/>
              <a:t>■	В последние годы увеличился удельный вес ангин , вызванных вирусами, грибками рода </a:t>
            </a:r>
            <a:r>
              <a:rPr lang="ru-RU" dirty="0" err="1"/>
              <a:t>Candida</a:t>
            </a:r>
            <a:r>
              <a:rPr lang="ru-RU" dirty="0"/>
              <a:t>, </a:t>
            </a:r>
            <a:r>
              <a:rPr lang="ru-RU" dirty="0" err="1"/>
              <a:t>Aspergillus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873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Факторы способствующие</a:t>
            </a:r>
            <a:br>
              <a:rPr lang="ru-RU" b="1" dirty="0"/>
            </a:br>
            <a:r>
              <a:rPr lang="ru-RU" b="1" dirty="0"/>
              <a:t>развитию ангины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■переохлаждение</a:t>
            </a:r>
            <a:r>
              <a:rPr lang="ru-RU" dirty="0"/>
              <a:t>, простуда (общее и местное);</a:t>
            </a:r>
          </a:p>
          <a:p>
            <a:pPr marL="0" indent="0">
              <a:buNone/>
            </a:pPr>
            <a:r>
              <a:rPr lang="ru-RU" dirty="0" smtClean="0"/>
              <a:t>■время </a:t>
            </a:r>
            <a:r>
              <a:rPr lang="ru-RU" dirty="0"/>
              <a:t>года (осень, весна);</a:t>
            </a:r>
          </a:p>
          <a:p>
            <a:pPr marL="0" indent="0">
              <a:buNone/>
            </a:pPr>
            <a:r>
              <a:rPr lang="ru-RU" dirty="0" smtClean="0"/>
              <a:t>■стрессы</a:t>
            </a:r>
            <a:r>
              <a:rPr lang="ru-RU" dirty="0"/>
              <a:t>, </a:t>
            </a:r>
            <a:r>
              <a:rPr lang="ru-RU" dirty="0" err="1" smtClean="0"/>
              <a:t>перетомление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■перенесенные </a:t>
            </a:r>
            <a:r>
              <a:rPr lang="ru-RU" dirty="0"/>
              <a:t>заболевания (грипп), снижающие защитные силы организма;</a:t>
            </a:r>
          </a:p>
          <a:p>
            <a:pPr marL="0" indent="0">
              <a:buNone/>
            </a:pPr>
            <a:r>
              <a:rPr lang="ru-RU" dirty="0" smtClean="0"/>
              <a:t>■городское </a:t>
            </a:r>
            <a:r>
              <a:rPr lang="ru-RU" dirty="0"/>
              <a:t>население;</a:t>
            </a:r>
          </a:p>
          <a:p>
            <a:pPr marL="0" indent="0">
              <a:buNone/>
            </a:pPr>
            <a:r>
              <a:rPr lang="ru-RU" dirty="0" smtClean="0"/>
              <a:t>■загрязненный</a:t>
            </a:r>
            <a:r>
              <a:rPr lang="ru-RU" dirty="0"/>
              <a:t>, запыленный воздух;</a:t>
            </a:r>
          </a:p>
          <a:p>
            <a:pPr marL="0" indent="0">
              <a:buNone/>
            </a:pPr>
            <a:r>
              <a:rPr lang="ru-RU" dirty="0" smtClean="0"/>
              <a:t>■авитаминоз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■хронические </a:t>
            </a:r>
            <a:r>
              <a:rPr lang="ru-RU" dirty="0"/>
              <a:t>риниты, </a:t>
            </a:r>
            <a:r>
              <a:rPr lang="ru-RU" dirty="0" err="1"/>
              <a:t>синуиты</a:t>
            </a:r>
            <a:r>
              <a:rPr lang="ru-RU" dirty="0"/>
              <a:t>, кариозные зубы.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72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" y="1040934"/>
            <a:ext cx="8951554" cy="5013221"/>
          </a:xfrm>
        </p:spPr>
      </p:pic>
    </p:spTree>
    <p:extLst>
      <p:ext uri="{BB962C8B-B14F-4D97-AF65-F5344CB8AC3E}">
        <p14:creationId xmlns:p14="http://schemas.microsoft.com/office/powerpoint/2010/main" val="174944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Патогенез ангин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Нейрорефлекторный</a:t>
            </a:r>
            <a:r>
              <a:rPr lang="ru-RU" dirty="0" smtClean="0"/>
              <a:t>: при </a:t>
            </a:r>
            <a:r>
              <a:rPr lang="ru-RU" dirty="0"/>
              <a:t>охлаждении происходит рефлекторный спазм сосудов, в последующем паретическое расширение сосудов, стаз крови, жидкая часть крови пропотевает в окружающую ткань, отек тканей с изменением PH среды, что приводит к нарушению обмена веществ и снижению местных защитных факторов (фагоцитоза, лизоцима, В-лизинов), активизации микрофлоры и развитию ангины.</a:t>
            </a:r>
          </a:p>
        </p:txBody>
      </p:sp>
    </p:spTree>
    <p:extLst>
      <p:ext uri="{BB962C8B-B14F-4D97-AF65-F5344CB8AC3E}">
        <p14:creationId xmlns:p14="http://schemas.microsoft.com/office/powerpoint/2010/main" val="277263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Классификация ангин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 </a:t>
            </a:r>
            <a:r>
              <a:rPr lang="ru-RU" dirty="0" err="1"/>
              <a:t>Б.С.Преображенскому</a:t>
            </a:r>
            <a:r>
              <a:rPr lang="ru-RU" dirty="0"/>
              <a:t> ангины делятся:</a:t>
            </a:r>
          </a:p>
          <a:p>
            <a:pPr marL="514350" indent="-514350">
              <a:buAutoNum type="arabicPeriod"/>
            </a:pPr>
            <a:r>
              <a:rPr lang="ru-RU" dirty="0" smtClean="0"/>
              <a:t>эпизодическая</a:t>
            </a:r>
            <a:r>
              <a:rPr lang="ru-RU" dirty="0"/>
              <a:t>.	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2. ангина </a:t>
            </a:r>
            <a:r>
              <a:rPr lang="ru-RU" dirty="0"/>
              <a:t>как </a:t>
            </a:r>
            <a:r>
              <a:rPr lang="ru-RU" dirty="0" smtClean="0"/>
              <a:t>очередное обострение </a:t>
            </a:r>
            <a:r>
              <a:rPr lang="ru-RU" dirty="0" err="1" smtClean="0"/>
              <a:t>хрон</a:t>
            </a:r>
            <a:r>
              <a:rPr lang="ru-RU" dirty="0" smtClean="0"/>
              <a:t>. тонзиллита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3. эпидемическая.</a:t>
            </a:r>
          </a:p>
          <a:p>
            <a:pPr marL="0" indent="0">
              <a:buNone/>
            </a:pPr>
            <a:r>
              <a:rPr lang="ru-RU" dirty="0"/>
              <a:t>По </a:t>
            </a:r>
            <a:r>
              <a:rPr lang="ru-RU" dirty="0" err="1"/>
              <a:t>И.Б.Солдатову</a:t>
            </a:r>
            <a:r>
              <a:rPr lang="ru-RU" dirty="0"/>
              <a:t> ангины (острые тонзиллиты) делятся на:</a:t>
            </a:r>
          </a:p>
          <a:p>
            <a:pPr marL="0" indent="0">
              <a:buNone/>
            </a:pPr>
            <a:r>
              <a:rPr lang="ru-RU" dirty="0"/>
              <a:t>-первичные (</a:t>
            </a:r>
            <a:r>
              <a:rPr lang="ru-RU" dirty="0" smtClean="0"/>
              <a:t>катаральная</a:t>
            </a:r>
            <a:r>
              <a:rPr lang="ru-RU" dirty="0"/>
              <a:t>, фолликулярная, лакунарная, язвенно-пленчатая);</a:t>
            </a:r>
          </a:p>
          <a:p>
            <a:pPr marL="0" indent="0">
              <a:buNone/>
            </a:pPr>
            <a:r>
              <a:rPr lang="ru-RU" dirty="0"/>
              <a:t>-вторичные (ангины при инфекционных заболеваниях и заболеваниях системы крови).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359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Катаральная ангина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5633891" cy="5348630"/>
          </a:xfrm>
        </p:spPr>
      </p:pic>
    </p:spTree>
    <p:extLst>
      <p:ext uri="{BB962C8B-B14F-4D97-AF65-F5344CB8AC3E}">
        <p14:creationId xmlns:p14="http://schemas.microsoft.com/office/powerpoint/2010/main" val="1554408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Фолликулярная и лакунарная ангины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2"/>
            <a:ext cx="4212168" cy="5095364"/>
          </a:xfrm>
        </p:spPr>
      </p:pic>
    </p:spTree>
    <p:extLst>
      <p:ext uri="{BB962C8B-B14F-4D97-AF65-F5344CB8AC3E}">
        <p14:creationId xmlns:p14="http://schemas.microsoft.com/office/powerpoint/2010/main" val="887109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Язвенно-пленчатая ангина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94" y="1628800"/>
            <a:ext cx="4321831" cy="4392488"/>
          </a:xfrm>
        </p:spPr>
      </p:pic>
    </p:spTree>
    <p:extLst>
      <p:ext uri="{BB962C8B-B14F-4D97-AF65-F5344CB8AC3E}">
        <p14:creationId xmlns:p14="http://schemas.microsoft.com/office/powerpoint/2010/main" val="82031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Дифференциальная диагностика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дифтерией </a:t>
            </a:r>
            <a:r>
              <a:rPr lang="ru-RU" dirty="0"/>
              <a:t>зева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с аденовирусной ангиной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с герпетической ангиной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с ангиной Симановского — </a:t>
            </a:r>
            <a:r>
              <a:rPr lang="ru-RU" dirty="0" err="1"/>
              <a:t>Венсана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Осложнения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Местное </a:t>
            </a:r>
            <a:r>
              <a:rPr lang="ru-RU" dirty="0"/>
              <a:t>осложнение: </a:t>
            </a:r>
            <a:r>
              <a:rPr lang="ru-RU" dirty="0" err="1"/>
              <a:t>паратонзиллярный</a:t>
            </a:r>
            <a:r>
              <a:rPr lang="ru-RU" dirty="0"/>
              <a:t> абсцесс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Общие </a:t>
            </a:r>
            <a:r>
              <a:rPr lang="ru-RU" dirty="0"/>
              <a:t>осложнения: </a:t>
            </a:r>
            <a:r>
              <a:rPr lang="ru-RU" dirty="0" err="1"/>
              <a:t>хрон</a:t>
            </a:r>
            <a:r>
              <a:rPr lang="ru-RU" dirty="0"/>
              <a:t>. тонзиллит, ревматизм, </a:t>
            </a:r>
            <a:r>
              <a:rPr lang="ru-RU" dirty="0" smtClean="0"/>
              <a:t>нефрит</a:t>
            </a:r>
            <a:r>
              <a:rPr lang="ru-RU" dirty="0"/>
              <a:t>, полиартрит, эндокардит, сепсис.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51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ангины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ru-RU" dirty="0" smtClean="0"/>
              <a:t>Ангина ( острый тонзиллит)  - является общим инфекционным заболеванием с ярко выраженными местными проявлениями в лимфаденоидной ткани глоточного кольца</a:t>
            </a:r>
          </a:p>
          <a:p>
            <a:r>
              <a:rPr lang="ru-RU" dirty="0" smtClean="0"/>
              <a:t>Название ангина </a:t>
            </a:r>
            <a:r>
              <a:rPr lang="ru-RU" dirty="0" err="1" smtClean="0"/>
              <a:t>роизошло</a:t>
            </a:r>
            <a:r>
              <a:rPr lang="ru-RU" dirty="0" smtClean="0"/>
              <a:t> от латинского слова «</a:t>
            </a:r>
            <a:r>
              <a:rPr lang="en-US" dirty="0" err="1" smtClean="0"/>
              <a:t>angere</a:t>
            </a:r>
            <a:r>
              <a:rPr lang="ru-RU" dirty="0" smtClean="0"/>
              <a:t>» - сжимать, душить, стеснять</a:t>
            </a:r>
          </a:p>
          <a:p>
            <a:r>
              <a:rPr lang="ru-RU" dirty="0" smtClean="0"/>
              <a:t>Ангина является распространенной патологией и занимает третье место среди острых инфекционных заболеваний, уступая гриппу и острому </a:t>
            </a:r>
            <a:r>
              <a:rPr lang="ru-RU" dirty="0" err="1" smtClean="0"/>
              <a:t>катарру</a:t>
            </a:r>
            <a:r>
              <a:rPr lang="ru-RU" dirty="0" smtClean="0"/>
              <a:t> верхних дыхательных путей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468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Паратонзиллярный</a:t>
            </a:r>
            <a:r>
              <a:rPr lang="ru-RU" b="1" dirty="0" smtClean="0"/>
              <a:t> абсцесс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799"/>
            <a:ext cx="4439471" cy="4616433"/>
          </a:xfrm>
        </p:spPr>
      </p:pic>
    </p:spTree>
    <p:extLst>
      <p:ext uri="{BB962C8B-B14F-4D97-AF65-F5344CB8AC3E}">
        <p14:creationId xmlns:p14="http://schemas.microsoft.com/office/powerpoint/2010/main" val="2682847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Ретроназальная</a:t>
            </a:r>
            <a:r>
              <a:rPr lang="ru-RU" b="1" dirty="0" smtClean="0"/>
              <a:t> ангина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11349"/>
            <a:ext cx="4853799" cy="4525963"/>
          </a:xfrm>
        </p:spPr>
      </p:pic>
    </p:spTree>
    <p:extLst>
      <p:ext uri="{BB962C8B-B14F-4D97-AF65-F5344CB8AC3E}">
        <p14:creationId xmlns:p14="http://schemas.microsoft.com/office/powerpoint/2010/main" val="31928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Ангина  язычной миндалины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24" y="1683672"/>
            <a:ext cx="5706351" cy="43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006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■	Больной ангиной лечится </a:t>
            </a:r>
            <a:r>
              <a:rPr lang="ru-RU" dirty="0" smtClean="0"/>
              <a:t>амбулаторно, дома </a:t>
            </a:r>
            <a:r>
              <a:rPr lang="ru-RU" dirty="0"/>
              <a:t>под контролем терапевта; в тяжелых </a:t>
            </a:r>
            <a:r>
              <a:rPr lang="ru-RU" dirty="0" smtClean="0"/>
              <a:t>случаях</a:t>
            </a:r>
          </a:p>
          <a:p>
            <a:pPr marL="0" indent="0">
              <a:buNone/>
            </a:pPr>
            <a:r>
              <a:rPr lang="ru-RU" dirty="0" smtClean="0"/>
              <a:t>—	в инфекционной больнице.</a:t>
            </a:r>
          </a:p>
          <a:p>
            <a:pPr marL="0" indent="0">
              <a:buNone/>
            </a:pPr>
            <a:r>
              <a:rPr lang="ru-RU" dirty="0" smtClean="0"/>
              <a:t>■</a:t>
            </a:r>
            <a:r>
              <a:rPr lang="ru-RU" dirty="0"/>
              <a:t>	При возникновении осложнений: паратонзиллита, </a:t>
            </a:r>
            <a:r>
              <a:rPr lang="ru-RU" dirty="0" err="1"/>
              <a:t>паратонзиллярного</a:t>
            </a:r>
            <a:r>
              <a:rPr lang="ru-RU" dirty="0"/>
              <a:t> абсцесса</a:t>
            </a:r>
          </a:p>
          <a:p>
            <a:pPr marL="0" indent="0">
              <a:buNone/>
            </a:pPr>
            <a:r>
              <a:rPr lang="ru-RU" dirty="0"/>
              <a:t>—	в ЛОР отделении, у ЛОР врача.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615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Хронический тонзиллит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Хрон</a:t>
            </a:r>
            <a:r>
              <a:rPr lang="ru-RU" dirty="0"/>
              <a:t>. неспецифический тонзиллит — заболевание инфекционно-аллергического характера с местными проявлениями в виде стойкой воспалительной реакции миндалин, морфологически выражающейся альтерацией, пролиферацией и экссудацией. Проблема </a:t>
            </a:r>
            <a:r>
              <a:rPr lang="ru-RU" dirty="0" err="1"/>
              <a:t>хрон</a:t>
            </a:r>
            <a:r>
              <a:rPr lang="ru-RU" dirty="0"/>
              <a:t>. тонзиллита является общемедицинской , она вышла за пределы оториноларингологии, она интересует терапевтов, педиатров, ревматологов.</a:t>
            </a:r>
          </a:p>
        </p:txBody>
      </p:sp>
    </p:spTree>
    <p:extLst>
      <p:ext uri="{BB962C8B-B14F-4D97-AF65-F5344CB8AC3E}">
        <p14:creationId xmlns:p14="http://schemas.microsoft.com/office/powerpoint/2010/main" val="3721613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Актуальность проблемы </a:t>
            </a:r>
            <a:r>
              <a:rPr lang="ru-RU" b="1" dirty="0" err="1" smtClean="0"/>
              <a:t>хрон</a:t>
            </a:r>
            <a:r>
              <a:rPr lang="ru-RU" b="1" dirty="0" smtClean="0"/>
              <a:t>. тонзиллита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Определяется:</a:t>
            </a:r>
          </a:p>
          <a:p>
            <a:r>
              <a:rPr lang="ru-RU" dirty="0"/>
              <a:t> </a:t>
            </a:r>
            <a:r>
              <a:rPr lang="ru-RU" dirty="0" err="1" smtClean="0"/>
              <a:t>распростаненностью</a:t>
            </a:r>
            <a:endParaRPr lang="ru-RU" dirty="0"/>
          </a:p>
          <a:p>
            <a:r>
              <a:rPr lang="ru-RU" dirty="0" smtClean="0"/>
              <a:t>-большими </a:t>
            </a:r>
            <a:r>
              <a:rPr lang="ru-RU" dirty="0" err="1"/>
              <a:t>трудопотерями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-развитием </a:t>
            </a:r>
            <a:r>
              <a:rPr lang="ru-RU" dirty="0"/>
              <a:t>на почве </a:t>
            </a:r>
            <a:r>
              <a:rPr lang="ru-RU" dirty="0" err="1"/>
              <a:t>хрон</a:t>
            </a:r>
            <a:r>
              <a:rPr lang="ru-RU" dirty="0"/>
              <a:t>. тонзиллита ряда заболеваний сердца, почек, суставов, которые нередко являются причиной утраты трудоспособности и инвалидности больных</a:t>
            </a:r>
          </a:p>
        </p:txBody>
      </p:sp>
    </p:spTree>
    <p:extLst>
      <p:ext uri="{BB962C8B-B14F-4D97-AF65-F5344CB8AC3E}">
        <p14:creationId xmlns:p14="http://schemas.microsoft.com/office/powerpoint/2010/main" val="4169622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Этиология </a:t>
            </a:r>
            <a:r>
              <a:rPr lang="ru-RU" b="1" dirty="0" err="1"/>
              <a:t>хрон</a:t>
            </a:r>
            <a:r>
              <a:rPr lang="ru-RU" b="1" dirty="0"/>
              <a:t>. тонзиллита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r>
              <a:rPr lang="ru-RU" dirty="0"/>
              <a:t>Специфического возбудителя </a:t>
            </a:r>
            <a:r>
              <a:rPr lang="ru-RU" dirty="0" err="1"/>
              <a:t>хрон</a:t>
            </a:r>
            <a:r>
              <a:rPr lang="ru-RU" dirty="0"/>
              <a:t>. тонзиллита нет.</a:t>
            </a:r>
          </a:p>
          <a:p>
            <a:r>
              <a:rPr lang="ru-RU" dirty="0"/>
              <a:t>Наибольшая роль в этиологии </a:t>
            </a:r>
            <a:r>
              <a:rPr lang="ru-RU" dirty="0" err="1"/>
              <a:t>хрон</a:t>
            </a:r>
            <a:r>
              <a:rPr lang="ru-RU" dirty="0"/>
              <a:t>. тонзиллита отводится В-гемолитическому стрептококку, золотистому стафилококку, аденовирусной инфекции, грибкам рода </a:t>
            </a:r>
            <a:r>
              <a:rPr lang="ru-RU" dirty="0" err="1"/>
              <a:t>Candida</a:t>
            </a:r>
            <a:r>
              <a:rPr lang="ru-RU" dirty="0"/>
              <a:t>, </a:t>
            </a:r>
            <a:r>
              <a:rPr lang="ru-RU" dirty="0" err="1" smtClean="0"/>
              <a:t>Aspergillus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Хрон</a:t>
            </a:r>
            <a:r>
              <a:rPr lang="ru-RU" dirty="0"/>
              <a:t>. тонзиллит наиболее часто возникает после нескольких , а иногда после одной перенесенной ангины. Реже возникает без предшествующих ангин (после охлаждений).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545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Предрасполагающие факторы возникновения </a:t>
            </a:r>
            <a:r>
              <a:rPr lang="ru-RU" b="1" dirty="0" err="1" smtClean="0"/>
              <a:t>хрон</a:t>
            </a:r>
            <a:r>
              <a:rPr lang="ru-RU" b="1" dirty="0" smtClean="0"/>
              <a:t>. тонзиллита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особенности топографии небных миндалин;</a:t>
            </a:r>
          </a:p>
          <a:p>
            <a:r>
              <a:rPr lang="ru-RU" dirty="0" smtClean="0"/>
              <a:t>особенности </a:t>
            </a:r>
            <a:r>
              <a:rPr lang="ru-RU" dirty="0"/>
              <a:t>анатомии миндалин;</a:t>
            </a:r>
          </a:p>
          <a:p>
            <a:r>
              <a:rPr lang="ru-RU" dirty="0" smtClean="0"/>
              <a:t>нарушения </a:t>
            </a:r>
            <a:r>
              <a:rPr lang="ru-RU" dirty="0"/>
              <a:t>носового дыхания (искривление перегородки носа, синуситы, полипы, аденоиды);</a:t>
            </a:r>
          </a:p>
          <a:p>
            <a:r>
              <a:rPr lang="ru-RU" dirty="0" smtClean="0"/>
              <a:t>наличие </a:t>
            </a:r>
            <a:r>
              <a:rPr lang="ru-RU" dirty="0"/>
              <a:t>кариозных зубов;</a:t>
            </a:r>
          </a:p>
          <a:p>
            <a:r>
              <a:rPr lang="ru-RU" dirty="0" smtClean="0"/>
              <a:t>снижение </a:t>
            </a:r>
            <a:r>
              <a:rPr lang="ru-RU" dirty="0"/>
              <a:t>реактивности организм а (корь, грипп, общее и местное переохлаждение</a:t>
            </a:r>
            <a:r>
              <a:rPr lang="ru-RU" dirty="0" smtClean="0"/>
              <a:t>, неблагоприятные </a:t>
            </a:r>
            <a:r>
              <a:rPr lang="ru-RU" dirty="0"/>
              <a:t>условия труда и быта);</a:t>
            </a:r>
          </a:p>
          <a:p>
            <a:r>
              <a:rPr lang="ru-RU" dirty="0" smtClean="0"/>
              <a:t>недостатки </a:t>
            </a:r>
            <a:r>
              <a:rPr lang="ru-RU" dirty="0"/>
              <a:t>в питании: авитаминоз, рахит</a:t>
            </a:r>
            <a:r>
              <a:rPr lang="ru-RU" dirty="0" smtClean="0"/>
              <a:t>.</a:t>
            </a:r>
          </a:p>
          <a:p>
            <a:r>
              <a:rPr lang="ru-RU" dirty="0"/>
              <a:t>семьи, где имеются больные ревматизмом, носители очагов стрептококковой 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3460942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Патогенез хронического</a:t>
            </a:r>
            <a:br>
              <a:rPr lang="ru-RU" b="1" dirty="0"/>
            </a:br>
            <a:r>
              <a:rPr lang="ru-RU" b="1" dirty="0"/>
              <a:t>тонзиллита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Аллергизация</a:t>
            </a:r>
            <a:r>
              <a:rPr lang="ru-RU" dirty="0"/>
              <a:t> организма (общая, местная).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Процессы </a:t>
            </a:r>
            <a:r>
              <a:rPr lang="ru-RU" dirty="0" err="1"/>
              <a:t>аутоаллергии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Нервно-рефлекторный механизм</a:t>
            </a:r>
          </a:p>
        </p:txBody>
      </p:sp>
    </p:spTree>
    <p:extLst>
      <p:ext uri="{BB962C8B-B14F-4D97-AF65-F5344CB8AC3E}">
        <p14:creationId xmlns:p14="http://schemas.microsoft.com/office/powerpoint/2010/main" val="3127571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Патанатомия</a:t>
            </a:r>
            <a:r>
              <a:rPr lang="ru-RU" b="1" dirty="0" smtClean="0"/>
              <a:t> хронического тонзиллита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Хрон</a:t>
            </a:r>
            <a:r>
              <a:rPr lang="ru-RU" dirty="0" smtClean="0"/>
              <a:t>. лакунарный тонзиллит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Хрон</a:t>
            </a:r>
            <a:r>
              <a:rPr lang="ru-RU" dirty="0" smtClean="0"/>
              <a:t>. паренхиматозный тонзиллит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Хрон</a:t>
            </a:r>
            <a:r>
              <a:rPr lang="ru-RU" dirty="0" smtClean="0"/>
              <a:t>. склеротический тонзиллит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66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проблемы ангины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Определяется: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Высокая заболеваемость ангиной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Большие </a:t>
            </a:r>
            <a:r>
              <a:rPr lang="ru-RU" dirty="0" err="1" smtClean="0"/>
              <a:t>трудопотери</a:t>
            </a:r>
            <a:r>
              <a:rPr lang="ru-RU" dirty="0" smtClean="0"/>
              <a:t> и большой экономический ущерб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Развитие </a:t>
            </a:r>
            <a:r>
              <a:rPr lang="ru-RU" dirty="0" err="1" smtClean="0"/>
              <a:t>метатонзиллярных</a:t>
            </a:r>
            <a:r>
              <a:rPr lang="ru-RU" dirty="0" smtClean="0"/>
              <a:t> осложнения: ревматизм, миокардит, </a:t>
            </a:r>
            <a:r>
              <a:rPr lang="ru-RU" dirty="0" err="1" smtClean="0"/>
              <a:t>гломерулонефрит</a:t>
            </a:r>
            <a:r>
              <a:rPr lang="ru-RU" dirty="0" smtClean="0"/>
              <a:t>, полиартрит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42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Клиника хронического тонзиллита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анамнезе частые ангины, повторяющиеся регулярно 1-2 раза в год</a:t>
            </a:r>
          </a:p>
          <a:p>
            <a:r>
              <a:rPr lang="ru-RU" dirty="0" smtClean="0"/>
              <a:t>Неприятный запах изо рта</a:t>
            </a:r>
          </a:p>
          <a:p>
            <a:r>
              <a:rPr lang="ru-RU" dirty="0" smtClean="0"/>
              <a:t>Отхождение гнойных проб</a:t>
            </a:r>
          </a:p>
          <a:p>
            <a:r>
              <a:rPr lang="ru-RU" dirty="0" smtClean="0"/>
              <a:t>Слабость, утомляемость, снижение работоспособности</a:t>
            </a:r>
          </a:p>
          <a:p>
            <a:r>
              <a:rPr lang="ru-RU" dirty="0" smtClean="0"/>
              <a:t>Длительный субфебрилитет по вечерам</a:t>
            </a:r>
          </a:p>
          <a:p>
            <a:r>
              <a:rPr lang="ru-RU" dirty="0" smtClean="0"/>
              <a:t>Боли в сердце, сердцебиение, тахикардия</a:t>
            </a:r>
          </a:p>
          <a:p>
            <a:r>
              <a:rPr lang="ru-RU" dirty="0" smtClean="0"/>
              <a:t>Экстрасистолия</a:t>
            </a:r>
          </a:p>
          <a:p>
            <a:r>
              <a:rPr lang="ru-RU" dirty="0" err="1" smtClean="0"/>
              <a:t>Тонзилло</a:t>
            </a:r>
            <a:r>
              <a:rPr lang="ru-RU" dirty="0" smtClean="0"/>
              <a:t>-кардиальный синдром</a:t>
            </a:r>
          </a:p>
          <a:p>
            <a:r>
              <a:rPr lang="ru-RU" dirty="0" smtClean="0"/>
              <a:t>Боли в суставах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739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Местные признаки </a:t>
            </a:r>
            <a:r>
              <a:rPr lang="ru-RU" b="1" dirty="0" err="1" smtClean="0"/>
              <a:t>хрон</a:t>
            </a:r>
            <a:r>
              <a:rPr lang="ru-RU" b="1" dirty="0" smtClean="0"/>
              <a:t>. тонзиллита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Рубцово-измененные миндалины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Беловато-желтоватые пузырьки – нагноившиеся фолликулы в холодной стадии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Рубцовые спайки небной миндалины с передней небной дужкой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Признак Гизе – гиперемия передних небных дужек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Признак </a:t>
            </a:r>
            <a:r>
              <a:rPr lang="ru-RU" dirty="0" err="1" smtClean="0"/>
              <a:t>Зака</a:t>
            </a:r>
            <a:r>
              <a:rPr lang="ru-RU" dirty="0" smtClean="0"/>
              <a:t> – отечность передней и задней небных дужек верхнего угла миндалины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657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34"/>
            <a:ext cx="8808978" cy="6606734"/>
          </a:xfrm>
        </p:spPr>
      </p:pic>
    </p:spTree>
    <p:extLst>
      <p:ext uri="{BB962C8B-B14F-4D97-AF65-F5344CB8AC3E}">
        <p14:creationId xmlns:p14="http://schemas.microsoft.com/office/powerpoint/2010/main" val="3614951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Признак Преображенского Б.С.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8"/>
            <a:ext cx="4631285" cy="4631285"/>
          </a:xfrm>
        </p:spPr>
      </p:pic>
    </p:spTree>
    <p:extLst>
      <p:ext uri="{BB962C8B-B14F-4D97-AF65-F5344CB8AC3E}">
        <p14:creationId xmlns:p14="http://schemas.microsoft.com/office/powerpoint/2010/main" val="1480873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Местные признаки </a:t>
            </a:r>
            <a:r>
              <a:rPr lang="ru-RU" b="1" dirty="0" err="1"/>
              <a:t>хрон</a:t>
            </a:r>
            <a:r>
              <a:rPr lang="ru-RU" b="1" dirty="0"/>
              <a:t>. тонзиллита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6. Признак Преображенского – </a:t>
            </a:r>
            <a:r>
              <a:rPr lang="ru-RU" dirty="0" err="1" smtClean="0"/>
              <a:t>валикообразное</a:t>
            </a:r>
            <a:r>
              <a:rPr lang="ru-RU" dirty="0" smtClean="0"/>
              <a:t> утолщение (инфильтрация и гиперплазия) краев верхних участков передней и задней небных дужек</a:t>
            </a:r>
          </a:p>
          <a:p>
            <a:pPr marL="0" indent="0">
              <a:buNone/>
            </a:pPr>
            <a:r>
              <a:rPr lang="ru-RU" dirty="0" smtClean="0"/>
              <a:t>7. Казеозные пробки, гной в лакунах</a:t>
            </a:r>
          </a:p>
          <a:p>
            <a:pPr marL="0" indent="0">
              <a:buNone/>
            </a:pPr>
            <a:r>
              <a:rPr lang="ru-RU" dirty="0" smtClean="0"/>
              <a:t>8. Симптом </a:t>
            </a:r>
            <a:r>
              <a:rPr lang="ru-RU" dirty="0" err="1" smtClean="0"/>
              <a:t>Корицкого</a:t>
            </a:r>
            <a:r>
              <a:rPr lang="ru-RU" dirty="0"/>
              <a:t> </a:t>
            </a:r>
            <a:r>
              <a:rPr lang="ru-RU" dirty="0" smtClean="0"/>
              <a:t>– увеличение л/узлов шеи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626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Патологический секрет в тонзиллярных лакунах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60" y="1600200"/>
            <a:ext cx="4563679" cy="4525963"/>
          </a:xfrm>
        </p:spPr>
      </p:pic>
    </p:spTree>
    <p:extLst>
      <p:ext uri="{BB962C8B-B14F-4D97-AF65-F5344CB8AC3E}">
        <p14:creationId xmlns:p14="http://schemas.microsoft.com/office/powerpoint/2010/main" val="3104461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Классификация </a:t>
            </a:r>
            <a:r>
              <a:rPr lang="ru-RU" b="1" dirty="0" err="1" smtClean="0"/>
              <a:t>хрон</a:t>
            </a:r>
            <a:r>
              <a:rPr lang="ru-RU" b="1" dirty="0" smtClean="0"/>
              <a:t>. тонзиллита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 smtClean="0"/>
              <a:t>Б.С.Преображенского</a:t>
            </a:r>
            <a:r>
              <a:rPr lang="ru-RU" dirty="0" smtClean="0"/>
              <a:t>, </a:t>
            </a:r>
            <a:r>
              <a:rPr lang="ru-RU" dirty="0" err="1" smtClean="0"/>
              <a:t>В.Т.Пальчун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Простая форма </a:t>
            </a:r>
            <a:r>
              <a:rPr lang="ru-RU" dirty="0" err="1" smtClean="0"/>
              <a:t>хрон</a:t>
            </a:r>
            <a:r>
              <a:rPr lang="ru-RU" dirty="0" smtClean="0"/>
              <a:t>. Тонзиллита</a:t>
            </a:r>
          </a:p>
          <a:p>
            <a:pPr marL="514350" indent="-514350">
              <a:buAutoNum type="arabicPeriod"/>
            </a:pPr>
            <a:r>
              <a:rPr lang="ru-RU" dirty="0" smtClean="0"/>
              <a:t>Токсико-аллергическая форма </a:t>
            </a:r>
            <a:r>
              <a:rPr lang="ru-RU" dirty="0" err="1" smtClean="0"/>
              <a:t>хрон</a:t>
            </a:r>
            <a:r>
              <a:rPr lang="ru-RU" dirty="0" smtClean="0"/>
              <a:t>. Тонзиллита (</a:t>
            </a:r>
            <a:r>
              <a:rPr lang="en-US" dirty="0" smtClean="0"/>
              <a:t>I,II </a:t>
            </a:r>
            <a:r>
              <a:rPr lang="ru-RU" dirty="0" smtClean="0"/>
              <a:t>степени)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389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24742" cy="6243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49376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Дифференциальный диагноз </a:t>
            </a:r>
            <a:r>
              <a:rPr lang="ru-RU" b="1" dirty="0" err="1" smtClean="0"/>
              <a:t>хрон</a:t>
            </a:r>
            <a:r>
              <a:rPr lang="ru-RU" b="1" dirty="0" smtClean="0"/>
              <a:t>. тонзиллита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Хрон</a:t>
            </a:r>
            <a:r>
              <a:rPr lang="ru-RU" dirty="0" smtClean="0"/>
              <a:t>. фарингит</a:t>
            </a:r>
          </a:p>
          <a:p>
            <a:r>
              <a:rPr lang="ru-RU" dirty="0" smtClean="0"/>
              <a:t>Гиперплазия небных миндалин</a:t>
            </a:r>
          </a:p>
          <a:p>
            <a:r>
              <a:rPr lang="ru-RU" dirty="0" smtClean="0"/>
              <a:t>Злокачественная опухоль небной миндалины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530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Хронический гранулезный и боковой фарингит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21860"/>
            <a:ext cx="5240608" cy="4500555"/>
          </a:xfrm>
        </p:spPr>
      </p:pic>
    </p:spTree>
    <p:extLst>
      <p:ext uri="{BB962C8B-B14F-4D97-AF65-F5344CB8AC3E}">
        <p14:creationId xmlns:p14="http://schemas.microsoft.com/office/powerpoint/2010/main" val="364645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Анатомия миндалин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небной миндалине различают верхний полюс, тело и нижний полюс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зевной</a:t>
            </a:r>
            <a:r>
              <a:rPr lang="ru-RU" dirty="0" smtClean="0"/>
              <a:t> поверхности миндалины открываются щели – крипты (от 8 до 20), устья лакун от 1 до 7 мм в диаметре</a:t>
            </a:r>
          </a:p>
          <a:p>
            <a:r>
              <a:rPr lang="ru-RU" dirty="0"/>
              <a:t>П</a:t>
            </a:r>
            <a:r>
              <a:rPr lang="ru-RU" dirty="0" smtClean="0"/>
              <a:t>лощадь крипт одной миндалины равна 295 см2, а площадь слизистой оболочки половины глотки составляет 45 см2</a:t>
            </a:r>
          </a:p>
          <a:p>
            <a:r>
              <a:rPr lang="ru-RU" dirty="0" smtClean="0"/>
              <a:t>Наружная поверхность миндалины покрыта капсулой, от неё вглубь миндалин отходят трабекулы, по которым в ткань миндалины проникают кровеносные и лимфатические сосуды и нервы</a:t>
            </a:r>
          </a:p>
          <a:p>
            <a:r>
              <a:rPr lang="ru-RU" dirty="0" smtClean="0"/>
              <a:t>Внутренняя сонная артерия находится на 2,8 </a:t>
            </a:r>
            <a:r>
              <a:rPr lang="ru-RU" dirty="0" err="1" smtClean="0"/>
              <a:t>см,наружная</a:t>
            </a:r>
            <a:r>
              <a:rPr lang="ru-RU" dirty="0" smtClean="0"/>
              <a:t> сонная – на 4,1 см от верхнего полюса небной миндалины; от нижнего полюса: внутренняя сонная артерия отстоит на 1,1-1,7 см, а наружная сонная артерия на 2,3-3,3 см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504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871385" cy="4032448"/>
          </a:xfrm>
        </p:spPr>
      </p:pic>
    </p:spTree>
    <p:extLst>
      <p:ext uri="{BB962C8B-B14F-4D97-AF65-F5344CB8AC3E}">
        <p14:creationId xmlns:p14="http://schemas.microsoft.com/office/powerpoint/2010/main" val="1062497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Осложнения </a:t>
            </a:r>
            <a:r>
              <a:rPr lang="ru-RU" b="1" dirty="0" err="1" smtClean="0"/>
              <a:t>хрон</a:t>
            </a:r>
            <a:r>
              <a:rPr lang="ru-RU" b="1" dirty="0" smtClean="0"/>
              <a:t>. тонзиллита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Местное осложнение: </a:t>
            </a:r>
            <a:r>
              <a:rPr lang="ru-RU" dirty="0" err="1" smtClean="0"/>
              <a:t>паратонзиллярный</a:t>
            </a:r>
            <a:r>
              <a:rPr lang="ru-RU" dirty="0" smtClean="0"/>
              <a:t> абсцесс</a:t>
            </a:r>
          </a:p>
          <a:p>
            <a:r>
              <a:rPr lang="ru-RU" dirty="0" smtClean="0"/>
              <a:t>Общие осложнения: ревматизм, нефрит, полиартрит, </a:t>
            </a:r>
            <a:r>
              <a:rPr lang="ru-RU" dirty="0" err="1" smtClean="0"/>
              <a:t>тонзилогенный</a:t>
            </a:r>
            <a:r>
              <a:rPr lang="ru-RU" dirty="0" smtClean="0"/>
              <a:t> сепсис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379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Лечение и профилактика </a:t>
            </a:r>
            <a:r>
              <a:rPr lang="ru-RU" b="1" dirty="0" err="1" smtClean="0"/>
              <a:t>хрон</a:t>
            </a:r>
            <a:r>
              <a:rPr lang="ru-RU" b="1" dirty="0" smtClean="0"/>
              <a:t>. тонзиллита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Все больные </a:t>
            </a:r>
            <a:r>
              <a:rPr lang="ru-RU" dirty="0" err="1" smtClean="0"/>
              <a:t>хрон</a:t>
            </a:r>
            <a:r>
              <a:rPr lang="ru-RU" dirty="0" smtClean="0"/>
              <a:t>. тонзиллитом подлежат диспансерному наблюдению, с осмотром 1 раз в 3 месяца или 2 раза в год</a:t>
            </a:r>
          </a:p>
          <a:p>
            <a:r>
              <a:rPr lang="ru-RU" dirty="0" smtClean="0"/>
              <a:t>Тактика лечения </a:t>
            </a:r>
            <a:r>
              <a:rPr lang="ru-RU" dirty="0" err="1" smtClean="0"/>
              <a:t>хрон</a:t>
            </a:r>
            <a:r>
              <a:rPr lang="ru-RU" dirty="0" smtClean="0"/>
              <a:t>. тонзиллитом определяется его формой: при компенсированной форме – консервативная терапия; при декомпенсированной форме – 1-ым этапом можно применять несколько курсов консервативной терапии, если нет эффекта и ангины продолжаются, то показана </a:t>
            </a:r>
            <a:r>
              <a:rPr lang="ru-RU" dirty="0" err="1" smtClean="0"/>
              <a:t>тонзиллэктомия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2054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Лечение и профилактика </a:t>
            </a:r>
            <a:r>
              <a:rPr lang="ru-RU" b="1" dirty="0" err="1"/>
              <a:t>хрон</a:t>
            </a:r>
            <a:r>
              <a:rPr lang="ru-RU" b="1" dirty="0"/>
              <a:t>. тонзиллита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ru-RU" dirty="0" smtClean="0"/>
              <a:t>По индивидуальным показаниям при </a:t>
            </a:r>
            <a:r>
              <a:rPr lang="ru-RU" dirty="0" err="1" smtClean="0"/>
              <a:t>хрон</a:t>
            </a:r>
            <a:r>
              <a:rPr lang="ru-RU" dirty="0" smtClean="0"/>
              <a:t>. тонзиллите декомпенсированной формы лечение может начинаться с хирургического вмешательства – </a:t>
            </a:r>
            <a:r>
              <a:rPr lang="ru-RU" dirty="0" err="1" smtClean="0"/>
              <a:t>тонзиллэктомии</a:t>
            </a:r>
            <a:endParaRPr lang="ru-RU" dirty="0" smtClean="0"/>
          </a:p>
          <a:p>
            <a:r>
              <a:rPr lang="ru-RU" dirty="0" smtClean="0"/>
              <a:t>При эффективности консервативной терапии пациент снимается с диспансерного учета через три года после последнего курса лечения. Пациенты, которым произведена </a:t>
            </a:r>
            <a:r>
              <a:rPr lang="ru-RU" dirty="0" err="1" smtClean="0"/>
              <a:t>тонзиллэктомия</a:t>
            </a:r>
            <a:r>
              <a:rPr lang="ru-RU" dirty="0" smtClean="0"/>
              <a:t> снимаются с диспансерного учета через 6 месяцев после операции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719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Благодарю за внимание!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200800" cy="5400600"/>
          </a:xfrm>
        </p:spPr>
      </p:pic>
    </p:spTree>
    <p:extLst>
      <p:ext uri="{BB962C8B-B14F-4D97-AF65-F5344CB8AC3E}">
        <p14:creationId xmlns:p14="http://schemas.microsoft.com/office/powerpoint/2010/main" val="94632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Гистология миндалин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Свободная поверхность небных миндалин покрыта многослойным плоским эпителием (6-10 слоев). Эпителиальный покров крипт содержит меньшее число слоев. В местах прилегания фолликулов к эпителиальному покрову базальная мембрана отсутствует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43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Гистология миндалин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Лифаденоидная</a:t>
            </a:r>
            <a:r>
              <a:rPr lang="ru-RU" dirty="0" smtClean="0"/>
              <a:t> ткань делится на:</a:t>
            </a:r>
          </a:p>
          <a:p>
            <a:r>
              <a:rPr lang="ru-RU" dirty="0" smtClean="0"/>
              <a:t>Лимфатическую (лимфоциты, </a:t>
            </a:r>
            <a:r>
              <a:rPr lang="ru-RU" dirty="0" err="1" smtClean="0"/>
              <a:t>сгруппированныев</a:t>
            </a:r>
            <a:r>
              <a:rPr lang="ru-RU" dirty="0" smtClean="0"/>
              <a:t> фолликулы, они имеют диаметр в 1-2 мм)</a:t>
            </a:r>
          </a:p>
          <a:p>
            <a:pPr marL="0" indent="0">
              <a:buNone/>
            </a:pPr>
            <a:r>
              <a:rPr lang="ru-RU" dirty="0" smtClean="0"/>
              <a:t>Различают: 1.первичные фолликулы – появляются во внутриутробном периоде. 2.вторичные фолликулы – появляются после рождения (на 3 мес.) человека</a:t>
            </a:r>
          </a:p>
          <a:p>
            <a:r>
              <a:rPr lang="ru-RU" dirty="0" smtClean="0"/>
              <a:t>Лимфоидную – диффузное скопление лимфоидных элементов, рассеянных среди рыхлой соединительной ткани/лимфоциты, плазматические клетки, тучные клетки/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70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Гистология миндалин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Структурной единицей миндалин по </a:t>
            </a:r>
            <a:r>
              <a:rPr lang="en-US" dirty="0" err="1" smtClean="0"/>
              <a:t>Fioretti</a:t>
            </a:r>
            <a:r>
              <a:rPr lang="en-US" dirty="0" smtClean="0"/>
              <a:t> </a:t>
            </a:r>
            <a:r>
              <a:rPr lang="ru-RU" dirty="0" smtClean="0"/>
              <a:t>является «</a:t>
            </a:r>
            <a:r>
              <a:rPr lang="ru-RU" dirty="0" err="1" smtClean="0"/>
              <a:t>криптолимфон</a:t>
            </a:r>
            <a:r>
              <a:rPr lang="ru-RU" dirty="0" smtClean="0"/>
              <a:t>», в которое включается:</a:t>
            </a:r>
          </a:p>
          <a:p>
            <a:pPr marL="0" indent="0">
              <a:buNone/>
            </a:pPr>
            <a:r>
              <a:rPr lang="ru-RU" dirty="0" smtClean="0"/>
              <a:t>1.Просвет крипты; 2.сегмент эпителия крипты, участвующий в лимфоэпителиальном симбиозе; 3.лимфоидная ткань между криптой и вторичным лимфоидным фолликулом; 4.вторичный лимфатический фолликул. К </a:t>
            </a:r>
            <a:r>
              <a:rPr lang="ru-RU" dirty="0" err="1" smtClean="0"/>
              <a:t>криптолимфону</a:t>
            </a:r>
            <a:r>
              <a:rPr lang="ru-RU" dirty="0" smtClean="0"/>
              <a:t> относятся также нервные элементы и сосудистое русло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21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Гистология миндалин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Ретикулярный </a:t>
            </a:r>
            <a:r>
              <a:rPr lang="ru-RU" dirty="0" err="1"/>
              <a:t>эпителиоцит</a:t>
            </a:r>
            <a:r>
              <a:rPr lang="ru-RU" dirty="0"/>
              <a:t> — основная структура микроокружения лимфоцитов, ответственный за презентацию антигена Т-лимфоцитам.</a:t>
            </a:r>
          </a:p>
          <a:p>
            <a:endParaRPr lang="ru-RU" dirty="0"/>
          </a:p>
          <a:p>
            <a:r>
              <a:rPr lang="ru-RU" dirty="0" smtClean="0"/>
              <a:t>Важную </a:t>
            </a:r>
            <a:r>
              <a:rPr lang="ru-RU" dirty="0"/>
              <a:t>роль в переносе антигена через эпителиальный барьер играют М-клетки ( с волнистой клеточной поверхностью и атипичными микроворсинками), которые </a:t>
            </a:r>
            <a:r>
              <a:rPr lang="ru-RU" dirty="0" err="1"/>
              <a:t>презентируют</a:t>
            </a:r>
            <a:r>
              <a:rPr lang="ru-RU" dirty="0"/>
              <a:t> их В — лимфоцитам.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80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Гистология миндалин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Участки </a:t>
            </a:r>
            <a:r>
              <a:rPr lang="ru-RU" dirty="0"/>
              <a:t>эпителия, через которые происходит миграция лимфоцитов называются физиологическими ранами или окнами </a:t>
            </a:r>
            <a:r>
              <a:rPr lang="ru-RU" dirty="0" err="1"/>
              <a:t>Шора</a:t>
            </a:r>
            <a:r>
              <a:rPr lang="ru-RU" dirty="0"/>
              <a:t>; здесь осуществляется контакт между лимфоцитами и внешней средой — лимфоэпителиальный симбиоз</a:t>
            </a:r>
            <a:r>
              <a:rPr lang="ru-RU" dirty="0" smtClean="0"/>
              <a:t>. Различают </a:t>
            </a:r>
            <a:r>
              <a:rPr lang="ru-RU" dirty="0"/>
              <a:t>4 его фазы: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1. фаза </a:t>
            </a:r>
            <a:r>
              <a:rPr lang="ru-RU" dirty="0"/>
              <a:t>покоя. 2</a:t>
            </a:r>
            <a:r>
              <a:rPr lang="ru-RU" dirty="0" smtClean="0"/>
              <a:t>. активная </a:t>
            </a:r>
            <a:r>
              <a:rPr lang="ru-RU" dirty="0"/>
              <a:t>фаза. З</a:t>
            </a:r>
            <a:r>
              <a:rPr lang="ru-RU" dirty="0" smtClean="0"/>
              <a:t>. дегенеративная </a:t>
            </a:r>
            <a:r>
              <a:rPr lang="ru-RU" dirty="0"/>
              <a:t>фаза. 4.регенеративная фаза.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140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1206</Words>
  <Application>Microsoft Office PowerPoint</Application>
  <PresentationFormat>Экран (4:3)</PresentationFormat>
  <Paragraphs>149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Тема: Ангины. Хронический тонзиллит</vt:lpstr>
      <vt:lpstr>Определение ангины</vt:lpstr>
      <vt:lpstr>Актуальность проблемы ангины</vt:lpstr>
      <vt:lpstr>Анатомия миндалин</vt:lpstr>
      <vt:lpstr>Гистология миндалин</vt:lpstr>
      <vt:lpstr>Гистология миндалин</vt:lpstr>
      <vt:lpstr>Гистология миндалин</vt:lpstr>
      <vt:lpstr>Гистология миндалин</vt:lpstr>
      <vt:lpstr>Гистология миндалин</vt:lpstr>
      <vt:lpstr>Физиология миндалин</vt:lpstr>
      <vt:lpstr>Возбудители ангин</vt:lpstr>
      <vt:lpstr>Факторы способствующие развитию ангины </vt:lpstr>
      <vt:lpstr>Презентация PowerPoint</vt:lpstr>
      <vt:lpstr>Патогенез ангин</vt:lpstr>
      <vt:lpstr>Классификация ангин</vt:lpstr>
      <vt:lpstr>Катаральная ангина</vt:lpstr>
      <vt:lpstr>Фолликулярная и лакунарная ангины</vt:lpstr>
      <vt:lpstr>Язвенно-пленчатая ангина</vt:lpstr>
      <vt:lpstr>Дифференциальная диагностика</vt:lpstr>
      <vt:lpstr>Паратонзиллярный абсцесс</vt:lpstr>
      <vt:lpstr>Ретроназальная ангина</vt:lpstr>
      <vt:lpstr>Ангина  язычной миндалины</vt:lpstr>
      <vt:lpstr>Лечение</vt:lpstr>
      <vt:lpstr>Хронический тонзиллит</vt:lpstr>
      <vt:lpstr>Актуальность проблемы хрон. тонзиллита</vt:lpstr>
      <vt:lpstr>Этиология хрон. тонзиллита</vt:lpstr>
      <vt:lpstr>Предрасполагающие факторы возникновения хрон. тонзиллита</vt:lpstr>
      <vt:lpstr>Патогенез хронического тонзиллита </vt:lpstr>
      <vt:lpstr>Патанатомия хронического тонзиллита</vt:lpstr>
      <vt:lpstr>Клиника хронического тонзиллита</vt:lpstr>
      <vt:lpstr>Местные признаки хрон. тонзиллита</vt:lpstr>
      <vt:lpstr>Презентация PowerPoint</vt:lpstr>
      <vt:lpstr>Признак Преображенского Б.С.</vt:lpstr>
      <vt:lpstr>Местные признаки хрон. тонзиллита</vt:lpstr>
      <vt:lpstr>Патологический секрет в тонзиллярных лакунах</vt:lpstr>
      <vt:lpstr>Классификация хрон. тонзиллита</vt:lpstr>
      <vt:lpstr>Презентация PowerPoint</vt:lpstr>
      <vt:lpstr>Дифференциальный диагноз хрон. тонзиллита</vt:lpstr>
      <vt:lpstr>Хронический гранулезный и боковой фарингит</vt:lpstr>
      <vt:lpstr>Презентация PowerPoint</vt:lpstr>
      <vt:lpstr>Осложнения хрон. тонзиллита</vt:lpstr>
      <vt:lpstr>Лечение и профилактика хрон. тонзиллита</vt:lpstr>
      <vt:lpstr>Лечение и профилактика хрон. тонзиллита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Ангины. Хронический тонзиллит</dc:title>
  <dc:creator>User</dc:creator>
  <cp:lastModifiedBy>Microsoft Office</cp:lastModifiedBy>
  <cp:revision>17</cp:revision>
  <dcterms:created xsi:type="dcterms:W3CDTF">2020-03-18T08:19:05Z</dcterms:created>
  <dcterms:modified xsi:type="dcterms:W3CDTF">2020-03-20T05:22:33Z</dcterms:modified>
</cp:coreProperties>
</file>